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3"/>
  </p:notesMasterIdLst>
  <p:handoutMasterIdLst>
    <p:handoutMasterId r:id="rId24"/>
  </p:handoutMasterIdLst>
  <p:sldIdLst>
    <p:sldId id="351" r:id="rId2"/>
    <p:sldId id="886" r:id="rId3"/>
    <p:sldId id="889" r:id="rId4"/>
    <p:sldId id="887" r:id="rId5"/>
    <p:sldId id="888" r:id="rId6"/>
    <p:sldId id="892" r:id="rId7"/>
    <p:sldId id="891" r:id="rId8"/>
    <p:sldId id="894" r:id="rId9"/>
    <p:sldId id="895" r:id="rId10"/>
    <p:sldId id="897" r:id="rId11"/>
    <p:sldId id="893" r:id="rId12"/>
    <p:sldId id="896" r:id="rId13"/>
    <p:sldId id="901" r:id="rId14"/>
    <p:sldId id="898" r:id="rId15"/>
    <p:sldId id="899" r:id="rId16"/>
    <p:sldId id="900" r:id="rId17"/>
    <p:sldId id="890" r:id="rId18"/>
    <p:sldId id="902" r:id="rId19"/>
    <p:sldId id="903" r:id="rId20"/>
    <p:sldId id="904" r:id="rId21"/>
    <p:sldId id="885" r:id="rId22"/>
  </p:sldIdLst>
  <p:sldSz cx="10287000" cy="6858000" type="35mm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</p:showPr>
  <p:clrMru>
    <a:srgbClr val="FFFFFF"/>
    <a:srgbClr val="000000"/>
    <a:srgbClr val="CCECFF"/>
    <a:srgbClr val="FFCC00"/>
    <a:srgbClr val="33CC33"/>
    <a:srgbClr val="FF9900"/>
    <a:srgbClr val="FFFF99"/>
    <a:srgbClr val="2042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17" autoAdjust="0"/>
    <p:restoredTop sz="91820" autoAdjust="0"/>
  </p:normalViewPr>
  <p:slideViewPr>
    <p:cSldViewPr>
      <p:cViewPr varScale="1">
        <p:scale>
          <a:sx n="83" d="100"/>
          <a:sy n="83" d="100"/>
        </p:scale>
        <p:origin x="-331" y="-62"/>
      </p:cViewPr>
      <p:guideLst>
        <p:guide orient="horz" pos="2256"/>
        <p:guide pos="3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746" y="228"/>
      </p:cViewPr>
      <p:guideLst>
        <p:guide orient="horz" pos="2234"/>
        <p:guide pos="339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43" tIns="0" rIns="19443" bIns="0" numCol="1" anchor="t" anchorCtr="0" compatLnSpc="1">
            <a:prstTxWarp prst="textNoShape">
              <a:avLst/>
            </a:prstTxWarp>
          </a:bodyPr>
          <a:lstStyle>
            <a:lvl1pPr defTabSz="966788">
              <a:defRPr sz="1000" b="0" i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-1588"/>
            <a:ext cx="3170237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43" tIns="0" rIns="19443" bIns="0" numCol="1" anchor="t" anchorCtr="0" compatLnSpc="1">
            <a:prstTxWarp prst="textNoShape">
              <a:avLst/>
            </a:prstTxWarp>
          </a:bodyPr>
          <a:lstStyle>
            <a:lvl1pPr algn="r" defTabSz="966788">
              <a:defRPr sz="1000" b="0" i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23900"/>
            <a:ext cx="5384800" cy="3589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94" tIns="48607" rIns="95594" bIns="486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43" tIns="0" rIns="19443" bIns="0" numCol="1" anchor="b" anchorCtr="0" compatLnSpc="1">
            <a:prstTxWarp prst="textNoShape">
              <a:avLst/>
            </a:prstTxWarp>
          </a:bodyPr>
          <a:lstStyle>
            <a:lvl1pPr defTabSz="966788">
              <a:defRPr sz="1000" b="0" i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43" tIns="0" rIns="19443" bIns="0" numCol="1" anchor="b" anchorCtr="0" compatLnSpc="1">
            <a:prstTxWarp prst="textNoShape">
              <a:avLst/>
            </a:prstTxWarp>
          </a:bodyPr>
          <a:lstStyle>
            <a:lvl1pPr algn="r" defTabSz="966788">
              <a:defRPr sz="1000" b="0" i="1">
                <a:latin typeface="Arial" charset="0"/>
              </a:defRPr>
            </a:lvl1pPr>
          </a:lstStyle>
          <a:p>
            <a:pPr>
              <a:defRPr/>
            </a:pPr>
            <a:fld id="{2EC4F158-6726-4713-84CC-25922A61B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6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9858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63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42E1F-3578-4D5E-91A7-C91738AFB05B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C4F158-6726-4713-84CC-25922A61B4D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C4F158-6726-4713-84CC-25922A61B4D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C4F158-6726-4713-84CC-25922A61B4D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C07B3-4B49-46A5-865E-8078F609F789}" type="slidenum">
              <a:rPr lang="en-US" smtClean="0"/>
              <a:pPr/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basic site structure is augmented</a:t>
            </a:r>
            <a:r>
              <a:rPr lang="en-US" baseline="0" dirty="0" smtClean="0"/>
              <a:t> by page groups that address the specific conditions and concerns of each Water Atlas sponsor.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C4F158-6726-4713-84CC-25922A61B4D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SOPs =</a:t>
            </a:r>
            <a:r>
              <a:rPr lang="en-US" baseline="0" dirty="0" smtClean="0"/>
              <a:t> Standard Operating Procedures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C4F158-6726-4713-84CC-25922A61B4D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C4F158-6726-4713-84CC-25922A61B4D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C4F158-6726-4713-84CC-25922A61B4D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C4F158-6726-4713-84CC-25922A61B4D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C4F158-6726-4713-84CC-25922A61B4D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C4F158-6726-4713-84CC-25922A61B4D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C4F158-6726-4713-84CC-25922A61B4D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>
            <a:lvl1pPr>
              <a:defRPr sz="400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15250" y="533400"/>
            <a:ext cx="25717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33400"/>
            <a:ext cx="75628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10287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350" y="1828800"/>
            <a:ext cx="4595813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262563" y="1828800"/>
            <a:ext cx="4595812" cy="4648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10287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350" y="1828800"/>
            <a:ext cx="4595813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62563" y="1828800"/>
            <a:ext cx="4595812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62563" y="4229100"/>
            <a:ext cx="4595812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10287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28800"/>
            <a:ext cx="4595813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62563" y="1828800"/>
            <a:ext cx="4595812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10287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350" y="1828800"/>
            <a:ext cx="4595813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2563" y="1828800"/>
            <a:ext cx="4595812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10287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28800"/>
            <a:ext cx="934402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4229100"/>
            <a:ext cx="934402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>
                <a:solidFill>
                  <a:schemeClr val="accent5">
                    <a:lumMod val="50000"/>
                  </a:schemeClr>
                </a:solidFill>
                <a:latin typeface="Verdana" pitchFamily="34" charset="0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Calibri" pitchFamily="34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28800"/>
            <a:ext cx="4595813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2563" y="1828800"/>
            <a:ext cx="4595812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33400"/>
            <a:ext cx="1028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28800"/>
            <a:ext cx="9344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accent5">
              <a:lumMod val="50000"/>
            </a:schemeClr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o"/>
        <a:defRPr sz="2800" b="1">
          <a:solidFill>
            <a:schemeClr val="accent5">
              <a:lumMod val="50000"/>
            </a:schemeClr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5">
              <a:lumMod val="50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chemeClr val="accent5">
              <a:lumMod val="50000"/>
            </a:schemeClr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accent5">
              <a:lumMod val="50000"/>
            </a:schemeClr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accent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accent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accent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anallyn@usf.edu" TargetMode="Externa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1485900" y="2895600"/>
            <a:ext cx="7315200" cy="1447800"/>
          </a:xfrm>
        </p:spPr>
        <p:txBody>
          <a:bodyPr/>
          <a:lstStyle/>
          <a:p>
            <a:pPr eaLnBrk="1" hangingPunct="1"/>
            <a:r>
              <a:rPr lang="en-US" sz="2400" b="0" dirty="0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Myakka River Management Coordinating Council </a:t>
            </a:r>
            <a:br>
              <a:rPr lang="en-US" sz="2400" b="0" dirty="0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</a:br>
            <a:r>
              <a:rPr lang="en-US" sz="2400" b="0" dirty="0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June 22, 2012 – Englewood, Florida</a:t>
            </a:r>
            <a:br>
              <a:rPr lang="en-US" sz="2400" b="0" dirty="0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</a:br>
            <a:r>
              <a:rPr lang="en-US" sz="2400" b="0" dirty="0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Presenter: Maran Hilgendorf, CHNEP</a:t>
            </a:r>
          </a:p>
        </p:txBody>
      </p:sp>
      <p:sp>
        <p:nvSpPr>
          <p:cNvPr id="2051" name="Rectangle 1030"/>
          <p:cNvSpPr>
            <a:spLocks noChangeArrowheads="1"/>
          </p:cNvSpPr>
          <p:nvPr/>
        </p:nvSpPr>
        <p:spPr bwMode="auto">
          <a:xfrm>
            <a:off x="1485900" y="1066800"/>
            <a:ext cx="731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Water Atlas Overview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480"/>
            <a:ext cx="102870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Data Collection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9" y="1600200"/>
            <a:ext cx="9067801" cy="4876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</a:rPr>
              <a:t>SOPs established for each data provider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</a:rPr>
              <a:t>Most data is retrieved automatically, some manually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</a:rPr>
              <a:t>Total of 327+ data providers, 7,729 water resources, 37,707 sample locations, 250-million+ data samples </a:t>
            </a:r>
            <a:br>
              <a:rPr lang="en-US" sz="2800" b="0" dirty="0" smtClean="0">
                <a:latin typeface="Calibri" pitchFamily="34" charset="0"/>
              </a:rPr>
            </a:br>
            <a:r>
              <a:rPr lang="en-US" sz="2800" b="0" dirty="0" smtClean="0">
                <a:latin typeface="Calibri" pitchFamily="34" charset="0"/>
              </a:rPr>
              <a:t>(as of 6/10/12)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</a:rPr>
              <a:t>Optional, adjunct services include specialized data processing/mapping and water resource field assessments</a:t>
            </a:r>
            <a:endParaRPr lang="en-US" sz="2800" b="0" dirty="0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Example Information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1447800"/>
            <a:ext cx="3733800" cy="3505200"/>
          </a:xfrm>
        </p:spPr>
        <p:txBody>
          <a:bodyPr/>
          <a:lstStyle/>
          <a:p>
            <a:pPr marL="228600" lvl="1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0" dirty="0" smtClean="0"/>
              <a:t>Aerial photographs</a:t>
            </a:r>
          </a:p>
          <a:p>
            <a:pPr marL="228600" lvl="1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0" dirty="0" smtClean="0"/>
              <a:t>Boat ramps &amp; parks</a:t>
            </a:r>
          </a:p>
          <a:p>
            <a:pPr marL="228600" lvl="1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0" dirty="0" smtClean="0"/>
              <a:t>Bottom contour maps</a:t>
            </a:r>
          </a:p>
          <a:p>
            <a:pPr marL="228600" lvl="1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0" dirty="0" smtClean="0"/>
              <a:t>Conservation advice</a:t>
            </a:r>
          </a:p>
          <a:p>
            <a:pPr marL="228600" lvl="1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0" dirty="0" smtClean="0"/>
              <a:t>Water news &amp; events</a:t>
            </a:r>
          </a:p>
          <a:p>
            <a:pPr marL="228600" lvl="1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0" dirty="0" smtClean="0"/>
              <a:t>Dynamic maps</a:t>
            </a:r>
          </a:p>
          <a:p>
            <a:pPr marL="228600" lvl="1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0" dirty="0" smtClean="0"/>
              <a:t>Ecological reports</a:t>
            </a:r>
          </a:p>
          <a:p>
            <a:pPr marL="228600" lvl="1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0" dirty="0" smtClean="0"/>
              <a:t>Educational curricula/links</a:t>
            </a:r>
          </a:p>
          <a:p>
            <a:pPr marL="228600" lvl="1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0" dirty="0" smtClean="0"/>
              <a:t>Fishing reports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91100" y="1447800"/>
            <a:ext cx="411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1" indent="-228600">
              <a:spcBef>
                <a:spcPts val="0"/>
              </a:spcBef>
              <a:buSzPct val="80000"/>
              <a:buFont typeface="Arial" pitchFamily="34" charset="0"/>
              <a:buChar char="•"/>
            </a:pPr>
            <a:r>
              <a:rPr lang="en-US" sz="2400" b="0" kern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Historic &amp; current photos</a:t>
            </a:r>
          </a:p>
          <a:p>
            <a:pPr marL="228600" lvl="1" indent="-228600">
              <a:spcBef>
                <a:spcPts val="0"/>
              </a:spcBef>
              <a:buSzPct val="80000"/>
              <a:buFont typeface="Arial" pitchFamily="34" charset="0"/>
              <a:buChar char="•"/>
            </a:pPr>
            <a:r>
              <a:rPr lang="en-US" sz="2400" b="0" kern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Land Use Maps</a:t>
            </a:r>
          </a:p>
          <a:p>
            <a:pPr marL="228600" lvl="1" indent="-228600">
              <a:spcBef>
                <a:spcPts val="0"/>
              </a:spcBef>
              <a:buSzPct val="80000"/>
              <a:buFont typeface="Arial" pitchFamily="34" charset="0"/>
              <a:buChar char="•"/>
            </a:pPr>
            <a:r>
              <a:rPr lang="en-US" sz="2400" b="0" kern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Management plans</a:t>
            </a:r>
          </a:p>
          <a:p>
            <a:pPr marL="228600" lvl="1" indent="-228600">
              <a:spcBef>
                <a:spcPts val="0"/>
              </a:spcBef>
              <a:buSzPct val="80000"/>
              <a:buFont typeface="Arial" pitchFamily="34" charset="0"/>
              <a:buChar char="•"/>
            </a:pPr>
            <a:r>
              <a:rPr lang="en-US" sz="2400" b="0" kern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Near real-time data</a:t>
            </a:r>
          </a:p>
          <a:p>
            <a:pPr marL="228600" lvl="1" indent="-228600">
              <a:spcBef>
                <a:spcPts val="0"/>
              </a:spcBef>
              <a:buSzPct val="80000"/>
              <a:buFont typeface="Arial" pitchFamily="34" charset="0"/>
              <a:buChar char="•"/>
            </a:pPr>
            <a:r>
              <a:rPr lang="en-US" sz="2400" b="0" kern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Research Reports</a:t>
            </a:r>
          </a:p>
          <a:p>
            <a:pPr marL="228600" lvl="1" indent="-228600">
              <a:spcBef>
                <a:spcPts val="0"/>
              </a:spcBef>
              <a:buSzPct val="80000"/>
              <a:buFont typeface="Arial" pitchFamily="34" charset="0"/>
              <a:buChar char="•"/>
            </a:pPr>
            <a:r>
              <a:rPr lang="en-US" sz="2400" b="0" kern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Vegetation Data</a:t>
            </a:r>
          </a:p>
          <a:p>
            <a:pPr marL="228600" lvl="1" indent="-228600">
              <a:spcBef>
                <a:spcPts val="0"/>
              </a:spcBef>
              <a:buSzPct val="80000"/>
              <a:buFont typeface="Arial" pitchFamily="34" charset="0"/>
              <a:buChar char="•"/>
            </a:pPr>
            <a:r>
              <a:rPr lang="en-US" sz="2400" b="0" kern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Volunteer Group Project Info</a:t>
            </a:r>
          </a:p>
          <a:p>
            <a:pPr marL="228600" lvl="1" indent="-228600">
              <a:spcBef>
                <a:spcPts val="0"/>
              </a:spcBef>
              <a:buSzPct val="80000"/>
              <a:buFont typeface="Arial" pitchFamily="34" charset="0"/>
              <a:buChar char="•"/>
            </a:pPr>
            <a:r>
              <a:rPr lang="en-US" sz="2400" b="0" kern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Water levels, flows &amp; rainfall</a:t>
            </a:r>
          </a:p>
          <a:p>
            <a:pPr marL="228600" lvl="1" indent="-228600">
              <a:spcBef>
                <a:spcPts val="0"/>
              </a:spcBef>
              <a:buSzPct val="80000"/>
              <a:buFont typeface="Arial" pitchFamily="34" charset="0"/>
              <a:buChar char="•"/>
            </a:pPr>
            <a:r>
              <a:rPr lang="en-US" sz="2400" b="0" kern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Water quality data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480"/>
            <a:ext cx="102870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Volunteer Pages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9" y="1600200"/>
            <a:ext cx="9067801" cy="4876800"/>
          </a:xfrm>
        </p:spPr>
        <p:txBody>
          <a:bodyPr/>
          <a:lstStyle/>
          <a:p>
            <a:r>
              <a:rPr lang="en-US" sz="2400" b="0" dirty="0" smtClean="0">
                <a:latin typeface="Calibri" pitchFamily="34" charset="0"/>
              </a:rPr>
              <a:t>Customized for activity: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Calibri" pitchFamily="34" charset="0"/>
              </a:rPr>
              <a:t>Adopt-A-Pond (Hillsborough)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Calibri" pitchFamily="34" charset="0"/>
              </a:rPr>
              <a:t>Lake Management (Hillsborough, Seminole)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Calibri" pitchFamily="34" charset="0"/>
              </a:rPr>
              <a:t>Water Quality Monitoring (Charlotte Harbor Canal Watch &amp; Water Quality Monitoring Network, Hillsborough Stream Water Watch)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Calibri" pitchFamily="34" charset="0"/>
              </a:rPr>
              <a:t>Restoration Activities (Sarasota NEST)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Calibri" pitchFamily="34" charset="0"/>
              </a:rPr>
              <a:t>Seagrass Surveying (Sarasota)</a:t>
            </a:r>
            <a:endParaRPr lang="en-US" sz="2400" b="0" dirty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" y="1371600"/>
            <a:ext cx="789618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b="4027"/>
          <a:stretch>
            <a:fillRect/>
          </a:stretch>
        </p:blipFill>
        <p:spPr bwMode="auto">
          <a:xfrm>
            <a:off x="952500" y="1371600"/>
            <a:ext cx="7924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480"/>
            <a:ext cx="102870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Interactive Tools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9" y="1524000"/>
            <a:ext cx="9067801" cy="4876800"/>
          </a:xfrm>
        </p:spPr>
        <p:txBody>
          <a:bodyPr/>
          <a:lstStyle/>
          <a:p>
            <a:pPr marL="0" indent="3175"/>
            <a:r>
              <a:rPr lang="en-US" sz="2800" b="0" dirty="0" smtClean="0">
                <a:latin typeface="Calibri" pitchFamily="34" charset="0"/>
              </a:rPr>
              <a:t>All Water Atlas sites have a core set of tools for analyzing and displaying data:</a:t>
            </a:r>
          </a:p>
          <a:p>
            <a:pPr marL="457200" indent="-220663"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</a:rPr>
              <a:t>Advanced </a:t>
            </a:r>
            <a:r>
              <a:rPr lang="en-US" sz="2800" b="0" dirty="0" err="1" smtClean="0">
                <a:latin typeface="Calibri" pitchFamily="34" charset="0"/>
              </a:rPr>
              <a:t>Mapper</a:t>
            </a:r>
            <a:endParaRPr lang="en-US" sz="2800" b="0" dirty="0" smtClean="0">
              <a:latin typeface="Calibri" pitchFamily="34" charset="0"/>
            </a:endParaRPr>
          </a:p>
          <a:p>
            <a:pPr marL="457200" indent="-220663"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</a:rPr>
              <a:t>Real-time Data </a:t>
            </a:r>
            <a:r>
              <a:rPr lang="en-US" sz="2800" b="0" dirty="0" err="1" smtClean="0">
                <a:latin typeface="Calibri" pitchFamily="34" charset="0"/>
              </a:rPr>
              <a:t>Mapper</a:t>
            </a:r>
            <a:endParaRPr lang="en-US" sz="2800" b="0" dirty="0" smtClean="0">
              <a:latin typeface="Calibri" pitchFamily="34" charset="0"/>
            </a:endParaRPr>
          </a:p>
          <a:p>
            <a:pPr marL="457200" indent="-220663"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</a:rPr>
              <a:t>Data Download</a:t>
            </a:r>
          </a:p>
          <a:p>
            <a:pPr marL="457200" indent="-220663"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</a:rPr>
              <a:t>Water Quality Contour Mapping (coastal atlases only)</a:t>
            </a:r>
          </a:p>
          <a:p>
            <a:pPr marL="457200" indent="-220663"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</a:rPr>
              <a:t>Digital Library</a:t>
            </a:r>
            <a:endParaRPr lang="en-US" sz="2800" b="0" dirty="0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480"/>
            <a:ext cx="102870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Advanced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Mapper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9" y="1524000"/>
            <a:ext cx="9067801" cy="4876800"/>
          </a:xfrm>
        </p:spPr>
        <p:txBody>
          <a:bodyPr/>
          <a:lstStyle/>
          <a:p>
            <a:pPr marL="0" indent="3175"/>
            <a:r>
              <a:rPr lang="en-US" sz="2800" b="0" dirty="0" smtClean="0">
                <a:latin typeface="Calibri" pitchFamily="34" charset="0"/>
              </a:rPr>
              <a:t>Tool for viewing Geographic Information Systems (GIS) data</a:t>
            </a:r>
          </a:p>
          <a:p>
            <a:pPr marL="457200" indent="-230188">
              <a:buFont typeface="Arial" pitchFamily="34" charset="0"/>
              <a:buChar char="•"/>
            </a:pPr>
            <a:r>
              <a:rPr lang="en-US" sz="2400" b="0" dirty="0" smtClean="0">
                <a:latin typeface="Calibri" pitchFamily="34" charset="0"/>
              </a:rPr>
              <a:t>Interactive map for viewing data stored in atlas databases</a:t>
            </a:r>
          </a:p>
          <a:p>
            <a:pPr marL="457200" indent="-230188">
              <a:buFont typeface="Arial" pitchFamily="34" charset="0"/>
              <a:buChar char="•"/>
            </a:pPr>
            <a:r>
              <a:rPr lang="en-US" sz="2400" b="0" dirty="0" smtClean="0">
                <a:latin typeface="Calibri" pitchFamily="34" charset="0"/>
              </a:rPr>
              <a:t>GIS layers can be turned on and off</a:t>
            </a:r>
          </a:p>
          <a:p>
            <a:pPr marL="457200" indent="-230188">
              <a:buFont typeface="Arial" pitchFamily="34" charset="0"/>
              <a:buChar char="•"/>
            </a:pPr>
            <a:r>
              <a:rPr lang="en-US" sz="2400" b="0" dirty="0" smtClean="0">
                <a:latin typeface="Calibri" pitchFamily="34" charset="0"/>
              </a:rPr>
              <a:t>Zoom, pan, search tools allow user to select map extent</a:t>
            </a:r>
          </a:p>
          <a:p>
            <a:pPr marL="457200" indent="-230188">
              <a:buFont typeface="Arial" pitchFamily="34" charset="0"/>
              <a:buChar char="•"/>
            </a:pPr>
            <a:r>
              <a:rPr lang="en-US" sz="2400" b="0" dirty="0" smtClean="0">
                <a:latin typeface="Calibri" pitchFamily="34" charset="0"/>
              </a:rPr>
              <a:t>Icons, water resources link to water atlas pages, databases for accessing detailed info</a:t>
            </a:r>
          </a:p>
          <a:p>
            <a:pPr marL="457200" indent="-230188">
              <a:buFont typeface="Arial" pitchFamily="34" charset="0"/>
              <a:buChar char="•"/>
            </a:pPr>
            <a:r>
              <a:rPr lang="en-US" sz="2400" b="0" dirty="0" smtClean="0">
                <a:latin typeface="Calibri" pitchFamily="34" charset="0"/>
              </a:rPr>
              <a:t>Users can download GIS datasets</a:t>
            </a:r>
          </a:p>
          <a:p>
            <a:pPr marL="457200" indent="-230188">
              <a:buFont typeface="Arial" pitchFamily="34" charset="0"/>
              <a:buChar char="•"/>
            </a:pPr>
            <a:r>
              <a:rPr lang="en-US" sz="2400" b="0" dirty="0" smtClean="0">
                <a:latin typeface="Calibri" pitchFamily="34" charset="0"/>
              </a:rPr>
              <a:t>Users can print the custom maps that they create in several sizes</a:t>
            </a:r>
            <a:endParaRPr lang="en-US" sz="2400" b="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524000"/>
            <a:ext cx="9704387" cy="4333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480"/>
            <a:ext cx="102870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Real-time Data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Mapper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Verdana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71500" y="1447800"/>
            <a:ext cx="906780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3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Tool for viewing real-time &amp; ambient sample sites/data</a:t>
            </a:r>
          </a:p>
          <a:p>
            <a:pPr marL="457200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0" kern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Google map-based – can choose map or satellite view, zoom/pan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User can filter stations by atlas, data source, status (active/inactive/ decommissioned),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data currency, water body, data monitored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0" kern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Filtering to a single water body reveals ambient data collection sites</a:t>
            </a:r>
          </a:p>
          <a:p>
            <a:pPr marL="457200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Clicking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on site icon opens popup with metadata</a:t>
            </a:r>
            <a:endParaRPr lang="en-US" sz="2400" b="0" kern="0" noProof="0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  <a:p>
            <a:pPr marL="457200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Clicking on link in popup allows user to view graphs of most recent data or to download data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b="10535"/>
          <a:stretch>
            <a:fillRect/>
          </a:stretch>
        </p:blipFill>
        <p:spPr bwMode="auto">
          <a:xfrm>
            <a:off x="1181100" y="1447800"/>
            <a:ext cx="793273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b="10680"/>
          <a:stretch>
            <a:fillRect/>
          </a:stretch>
        </p:blipFill>
        <p:spPr bwMode="auto">
          <a:xfrm>
            <a:off x="1125537" y="1447800"/>
            <a:ext cx="80565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" y="1447800"/>
            <a:ext cx="8732837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86100" y="1905000"/>
            <a:ext cx="46386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480"/>
            <a:ext cx="102870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Data Download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9" y="1524000"/>
            <a:ext cx="9067801" cy="4876800"/>
          </a:xfrm>
        </p:spPr>
        <p:txBody>
          <a:bodyPr/>
          <a:lstStyle/>
          <a:p>
            <a:pPr marL="0" indent="3175"/>
            <a:r>
              <a:rPr lang="en-US" sz="2800" b="0" dirty="0" smtClean="0">
                <a:latin typeface="Calibri" pitchFamily="34" charset="0"/>
              </a:rPr>
              <a:t>Allows user to download &amp; graph water quality, hydrology, and meteorological data from one or more sample sites</a:t>
            </a:r>
          </a:p>
          <a:p>
            <a:pPr marL="457200" indent="-220663"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</a:rPr>
              <a:t>User selects candidate sites by filtering on location, site info, sample info</a:t>
            </a:r>
          </a:p>
          <a:p>
            <a:pPr marL="457200" indent="-220663"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</a:rPr>
              <a:t>User may choose one or more stations to view</a:t>
            </a:r>
          </a:p>
          <a:p>
            <a:pPr marL="457200" indent="-220663"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</a:rPr>
              <a:t>User may download tabular date in row or column format, or view the data as graphs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1447800"/>
            <a:ext cx="86566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" y="1447800"/>
            <a:ext cx="863758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 b="23625"/>
          <a:stretch>
            <a:fillRect/>
          </a:stretch>
        </p:blipFill>
        <p:spPr bwMode="auto">
          <a:xfrm>
            <a:off x="723900" y="1447800"/>
            <a:ext cx="86185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 b="24601"/>
          <a:stretch>
            <a:fillRect/>
          </a:stretch>
        </p:blipFill>
        <p:spPr bwMode="auto">
          <a:xfrm>
            <a:off x="723900" y="1447800"/>
            <a:ext cx="867568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2500" y="1447800"/>
            <a:ext cx="829475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95500" y="1676400"/>
            <a:ext cx="5656263" cy="454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0700" y="1981200"/>
            <a:ext cx="6324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9" y="1524000"/>
            <a:ext cx="9067801" cy="3886200"/>
          </a:xfrm>
          <a:solidFill>
            <a:schemeClr val="bg1"/>
          </a:solidFill>
        </p:spPr>
        <p:txBody>
          <a:bodyPr/>
          <a:lstStyle/>
          <a:p>
            <a:pPr marL="0" indent="3175"/>
            <a:r>
              <a:rPr lang="en-US" sz="2800" b="0" dirty="0" smtClean="0">
                <a:latin typeface="Calibri" pitchFamily="34" charset="0"/>
              </a:rPr>
              <a:t>Allows spatial visualization of water quality parameter values</a:t>
            </a:r>
          </a:p>
          <a:p>
            <a:pPr marL="457200" indent="-220663"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</a:rPr>
              <a:t>Available on coastal atlases for bays</a:t>
            </a:r>
          </a:p>
          <a:p>
            <a:pPr marL="457200" indent="-220663"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</a:rPr>
              <a:t>Set of pre-selected WQ parameters may be mapped</a:t>
            </a:r>
          </a:p>
          <a:p>
            <a:pPr marL="457200" indent="-220663"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</a:rPr>
              <a:t>Three options: </a:t>
            </a:r>
          </a:p>
          <a:p>
            <a:pPr marL="857250" lvl="1" indent="-220663">
              <a:buFont typeface="Arial" pitchFamily="34" charset="0"/>
              <a:buChar char="•"/>
            </a:pPr>
            <a:r>
              <a:rPr lang="en-US" sz="2400" b="0" dirty="0" smtClean="0"/>
              <a:t>View stored PDFs created monthly for a single parameter</a:t>
            </a:r>
          </a:p>
          <a:p>
            <a:pPr marL="857250" lvl="1" indent="-220663">
              <a:buFont typeface="Arial" pitchFamily="34" charset="0"/>
              <a:buChar char="•"/>
            </a:pPr>
            <a:r>
              <a:rPr lang="en-US" sz="2400" b="0" dirty="0" smtClean="0">
                <a:latin typeface="Calibri" pitchFamily="34" charset="0"/>
              </a:rPr>
              <a:t>Compare different parameters and/or months onscreen</a:t>
            </a:r>
          </a:p>
          <a:p>
            <a:pPr marL="857250" lvl="1" indent="-220663">
              <a:buFont typeface="Arial" pitchFamily="34" charset="0"/>
              <a:buChar char="•"/>
            </a:pPr>
            <a:r>
              <a:rPr lang="en-US" sz="2400" b="0" dirty="0" smtClean="0">
                <a:latin typeface="Calibri" pitchFamily="34" charset="0"/>
              </a:rPr>
              <a:t>Create a custom map by choosing time period, WQ data samples; job is queued, PDF is emailed to user</a:t>
            </a:r>
          </a:p>
          <a:p>
            <a:pPr marL="857250" lvl="1" indent="-220663">
              <a:buFont typeface="Arial" pitchFamily="34" charset="0"/>
              <a:buChar char="•"/>
            </a:pPr>
            <a:endParaRPr lang="en-US" sz="2400" b="0" dirty="0" smtClean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480"/>
            <a:ext cx="102870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WQ Contour Mapping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Verdan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1295400"/>
            <a:ext cx="8551863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 t="11594"/>
          <a:stretch>
            <a:fillRect/>
          </a:stretch>
        </p:blipFill>
        <p:spPr bwMode="auto">
          <a:xfrm>
            <a:off x="723900" y="1323975"/>
            <a:ext cx="8589963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9900" y="1143000"/>
            <a:ext cx="441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 b="9475"/>
          <a:stretch>
            <a:fillRect/>
          </a:stretch>
        </p:blipFill>
        <p:spPr bwMode="auto">
          <a:xfrm>
            <a:off x="1409700" y="1295400"/>
            <a:ext cx="7391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1100" y="1219200"/>
            <a:ext cx="793273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480"/>
            <a:ext cx="102870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Digital Library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9" y="1524000"/>
            <a:ext cx="9067801" cy="4876800"/>
          </a:xfrm>
        </p:spPr>
        <p:txBody>
          <a:bodyPr/>
          <a:lstStyle/>
          <a:p>
            <a:pPr marL="0" indent="3175"/>
            <a:r>
              <a:rPr lang="en-US" b="0" dirty="0" smtClean="0">
                <a:latin typeface="Calibri" pitchFamily="34" charset="0"/>
              </a:rPr>
              <a:t>Electronic repository for documents, videos, websites, contact info:</a:t>
            </a:r>
          </a:p>
          <a:p>
            <a:pPr marL="457200" indent="-220663">
              <a:buFont typeface="Arial" pitchFamily="34" charset="0"/>
              <a:buChar char="•"/>
            </a:pPr>
            <a:r>
              <a:rPr lang="en-US" sz="2400" b="0" dirty="0" smtClean="0">
                <a:latin typeface="Calibri" pitchFamily="34" charset="0"/>
              </a:rPr>
              <a:t>Search by keyword, water resource, map, type, author, publisher</a:t>
            </a:r>
          </a:p>
          <a:p>
            <a:pPr marL="457200" indent="-220663">
              <a:buFont typeface="Arial" pitchFamily="34" charset="0"/>
              <a:buChar char="•"/>
            </a:pPr>
            <a:r>
              <a:rPr lang="en-US" sz="2400" b="0" dirty="0" smtClean="0">
                <a:latin typeface="Calibri" pitchFamily="34" charset="0"/>
              </a:rPr>
              <a:t>Documents include management plans, water resource assessments, research reports, fact sheets, brochures…</a:t>
            </a:r>
          </a:p>
          <a:p>
            <a:pPr marL="457200" indent="-220663">
              <a:buFont typeface="Arial" pitchFamily="34" charset="0"/>
              <a:buChar char="•"/>
            </a:pPr>
            <a:r>
              <a:rPr lang="en-US" sz="2400" b="0" dirty="0" smtClean="0">
                <a:latin typeface="Calibri" pitchFamily="34" charset="0"/>
              </a:rPr>
              <a:t>Recently added spatial component to display map with icons for documents linked to particular water resource</a:t>
            </a:r>
            <a:endParaRPr lang="en-US" sz="2400" b="0" dirty="0"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1277584"/>
            <a:ext cx="7686675" cy="555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5900" y="1277584"/>
            <a:ext cx="7391400" cy="558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480"/>
            <a:ext cx="102870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An Evolving Project…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9" y="1524000"/>
            <a:ext cx="9067801" cy="4876800"/>
          </a:xfrm>
        </p:spPr>
        <p:txBody>
          <a:bodyPr/>
          <a:lstStyle/>
          <a:p>
            <a:pPr marL="233363" indent="-233363"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</a:rPr>
              <a:t>New features and tools are constantly under development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</a:rPr>
              <a:t>As GIS and database technologies improve, so does the Water Atlas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</a:rPr>
              <a:t>Our sponsors and users constantly find new uses for the Water Atlas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</a:rPr>
              <a:t>Future enhancements will include more mobile apps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</a:rPr>
              <a:t>What would </a:t>
            </a:r>
            <a:r>
              <a:rPr lang="en-US" sz="2800" b="0" u="sng" dirty="0" smtClean="0">
                <a:latin typeface="Calibri" pitchFamily="34" charset="0"/>
              </a:rPr>
              <a:t>you</a:t>
            </a:r>
            <a:r>
              <a:rPr lang="en-US" sz="2800" b="0" dirty="0" smtClean="0">
                <a:latin typeface="Calibri" pitchFamily="34" charset="0"/>
              </a:rPr>
              <a:t> like to use the Water Atlas for? Tell us!</a:t>
            </a:r>
            <a:endParaRPr lang="en-US" sz="2800" b="0" dirty="0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6400"/>
            <a:ext cx="96393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What is the Water Atlas?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447800"/>
            <a:ext cx="8763000" cy="3429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</a:rPr>
              <a:t>A data warehouse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</a:rPr>
              <a:t>A set of interactive maps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</a:rPr>
              <a:t>A collection of tools for viewing/analyzing data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</a:rPr>
              <a:t>An information resource that helps citizens to understand water issues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</a:rPr>
              <a:t>An online venue for recruiting/organizing volunteers</a:t>
            </a:r>
          </a:p>
          <a:p>
            <a:pPr>
              <a:buFont typeface="Arial" pitchFamily="34" charset="0"/>
              <a:buChar char="•"/>
            </a:pPr>
            <a:endParaRPr lang="en-US" b="0" dirty="0" smtClean="0"/>
          </a:p>
          <a:p>
            <a:pPr>
              <a:buFont typeface="Arial" pitchFamily="34" charset="0"/>
              <a:buChar char="•"/>
            </a:pPr>
            <a:endParaRPr lang="en-US" b="0" dirty="0" smtClean="0"/>
          </a:p>
          <a:p>
            <a:pPr>
              <a:buFont typeface="Arial" pitchFamily="34" charset="0"/>
              <a:buChar char="•"/>
            </a:pPr>
            <a:endParaRPr lang="en-US" b="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5340" y="3606800"/>
            <a:ext cx="723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9540" y="3571240"/>
            <a:ext cx="704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480"/>
            <a:ext cx="102870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Contact the Water Atlas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9" y="1524000"/>
            <a:ext cx="9067801" cy="4876800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en-US" sz="2800" b="0" dirty="0" smtClean="0">
                <a:latin typeface="Calibri" pitchFamily="34" charset="0"/>
              </a:rPr>
              <a:t>If you have questions, comments, suggestions…</a:t>
            </a:r>
            <a:br>
              <a:rPr lang="en-US" sz="2800" b="0" dirty="0" smtClean="0">
                <a:latin typeface="Calibri" pitchFamily="34" charset="0"/>
              </a:rPr>
            </a:br>
            <a:r>
              <a:rPr lang="en-US" sz="2800" b="0" dirty="0" smtClean="0">
                <a:latin typeface="Calibri" pitchFamily="34" charset="0"/>
              </a:rPr>
              <a:t>Please contact:</a:t>
            </a:r>
          </a:p>
          <a:p>
            <a:pPr marL="0" indent="0" algn="ctr">
              <a:spcBef>
                <a:spcPts val="0"/>
              </a:spcBef>
            </a:pPr>
            <a:r>
              <a:rPr lang="en-US" sz="2800" b="0" dirty="0" smtClean="0">
                <a:latin typeface="Calibri" pitchFamily="34" charset="0"/>
              </a:rPr>
              <a:t>Jan Allyn, Web Content Manager</a:t>
            </a:r>
          </a:p>
          <a:p>
            <a:pPr marL="0" indent="0" algn="ctr">
              <a:spcBef>
                <a:spcPts val="0"/>
              </a:spcBef>
            </a:pPr>
            <a:r>
              <a:rPr lang="en-US" sz="2800" b="0" dirty="0" smtClean="0">
                <a:latin typeface="Calibri" pitchFamily="34" charset="0"/>
                <a:hlinkClick r:id="rId5"/>
              </a:rPr>
              <a:t>janallyn@usf.edu</a:t>
            </a:r>
            <a:endParaRPr lang="en-US" sz="2800" b="0" dirty="0" smtClean="0">
              <a:latin typeface="Calibri" pitchFamily="34" charset="0"/>
            </a:endParaRPr>
          </a:p>
          <a:p>
            <a:pPr marL="0" indent="0" algn="ctr">
              <a:spcBef>
                <a:spcPts val="0"/>
              </a:spcBef>
            </a:pPr>
            <a:r>
              <a:rPr lang="en-US" sz="2800" b="0" dirty="0" smtClean="0">
                <a:latin typeface="Calibri" pitchFamily="34" charset="0"/>
              </a:rPr>
              <a:t>(813) 579-3381</a:t>
            </a:r>
          </a:p>
          <a:p>
            <a:pPr marL="2632075" indent="0">
              <a:spcBef>
                <a:spcPts val="0"/>
              </a:spcBef>
            </a:pPr>
            <a:r>
              <a:rPr lang="en-US" sz="2800" b="0" dirty="0" smtClean="0">
                <a:latin typeface="Calibri" pitchFamily="34" charset="0"/>
              </a:rPr>
              <a:t>Follow us on:</a:t>
            </a:r>
          </a:p>
          <a:p>
            <a:pPr marL="0" indent="0" algn="ctr">
              <a:spcBef>
                <a:spcPts val="0"/>
              </a:spcBef>
            </a:pPr>
            <a:r>
              <a:rPr lang="en-US" sz="2800" b="0" dirty="0" smtClean="0">
                <a:latin typeface="Calibri" pitchFamily="34" charset="0"/>
              </a:rPr>
              <a:t>@</a:t>
            </a:r>
            <a:r>
              <a:rPr lang="en-US" sz="2800" b="0" dirty="0" err="1" smtClean="0">
                <a:latin typeface="Calibri" pitchFamily="34" charset="0"/>
              </a:rPr>
              <a:t>wateratlas</a:t>
            </a:r>
            <a:r>
              <a:rPr lang="en-US" sz="2800" b="0" dirty="0" smtClean="0">
                <a:latin typeface="Calibri" pitchFamily="34" charset="0"/>
              </a:rPr>
              <a:t>, facebook.com/</a:t>
            </a:r>
            <a:r>
              <a:rPr lang="en-US" sz="2800" b="0" dirty="0" err="1" smtClean="0">
                <a:latin typeface="Calibri" pitchFamily="34" charset="0"/>
              </a:rPr>
              <a:t>wateratlas</a:t>
            </a:r>
            <a:endParaRPr lang="en-US" sz="2800" b="0" dirty="0" smtClean="0">
              <a:latin typeface="Calibri" pitchFamily="34" charset="0"/>
            </a:endParaRPr>
          </a:p>
          <a:p>
            <a:pPr marL="0" indent="0" algn="ctr"/>
            <a:r>
              <a:rPr lang="en-US" sz="1800" b="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Cool, clear, spatially-mapped data served fresh daily... Drink up!</a:t>
            </a:r>
            <a:endParaRPr lang="en-US" sz="1800" b="0" dirty="0" smtClean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102870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Questions?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9325" y="1600200"/>
            <a:ext cx="214835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6560"/>
            <a:ext cx="102870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Mission</a:t>
            </a:r>
            <a:endParaRPr lang="en-US" sz="4800" dirty="0"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1600200"/>
            <a:ext cx="8286750" cy="3886200"/>
          </a:xfrm>
        </p:spPr>
        <p:txBody>
          <a:bodyPr/>
          <a:lstStyle/>
          <a:p>
            <a:pPr marL="517525" indent="-454025"/>
            <a:r>
              <a:rPr lang="en-US" b="0" dirty="0" smtClean="0">
                <a:latin typeface="Calibri" pitchFamily="34" charset="0"/>
              </a:rPr>
              <a:t> “…to provide a comprehensive information resource that helps citizens, scientists and resource managers make informed decisions concerning our vital water resources.”</a:t>
            </a:r>
          </a:p>
          <a:p>
            <a:pPr marL="0" indent="0" algn="ctr">
              <a:spcBef>
                <a:spcPts val="1800"/>
              </a:spcBef>
            </a:pPr>
            <a:r>
              <a:rPr lang="en-US" sz="2800" b="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Our diverse group of users includes water managers, researchers, educators, citizen-scientist volunteers, </a:t>
            </a:r>
            <a:br>
              <a:rPr lang="en-US" sz="2800" b="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</a:br>
            <a:r>
              <a:rPr lang="en-US" sz="2800" b="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and the general public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447800"/>
            <a:ext cx="5086350" cy="1676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>
                <a:latin typeface="Calibri" pitchFamily="34" charset="0"/>
              </a:rPr>
              <a:t>Began as a Hillsborough </a:t>
            </a:r>
            <a:br>
              <a:rPr lang="en-US" b="0" dirty="0" smtClean="0">
                <a:latin typeface="Calibri" pitchFamily="34" charset="0"/>
              </a:rPr>
            </a:br>
            <a:r>
              <a:rPr lang="en-US" b="0" dirty="0" smtClean="0">
                <a:latin typeface="Calibri" pitchFamily="34" charset="0"/>
              </a:rPr>
              <a:t>Atlas of Lakes in 1997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latin typeface="Calibri" pitchFamily="34" charset="0"/>
              </a:rPr>
              <a:t>Has expanded to include…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16560"/>
            <a:ext cx="96393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Water Atlas History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100" y="1447800"/>
            <a:ext cx="3362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1100" y="31242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1" indent="-347663">
              <a:buFont typeface="Arial" pitchFamily="34" charset="0"/>
              <a:buChar char="•"/>
            </a:pPr>
            <a:r>
              <a:rPr lang="en-US" sz="3200" b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8 County Atlases </a:t>
            </a:r>
          </a:p>
          <a:p>
            <a:pPr marL="347663" lvl="1" indent="-347663">
              <a:buFont typeface="Arial" pitchFamily="34" charset="0"/>
              <a:buChar char="•"/>
            </a:pPr>
            <a:r>
              <a:rPr lang="en-US" sz="3200" b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2 Regional Atlases</a:t>
            </a:r>
          </a:p>
          <a:p>
            <a:pPr marL="347663" lvl="1" indent="-347663">
              <a:buFont typeface="Arial" pitchFamily="34" charset="0"/>
              <a:buChar char="•"/>
            </a:pPr>
            <a:r>
              <a:rPr lang="en-US" sz="3200" b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1 Statewide Atlas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0700" y="1409700"/>
            <a:ext cx="35433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00" y="4267200"/>
            <a:ext cx="36671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4134" y="5029200"/>
            <a:ext cx="35337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6720"/>
            <a:ext cx="102870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“One Atlas”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524000"/>
            <a:ext cx="8667749" cy="4267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Calibri" pitchFamily="34" charset="0"/>
              </a:rPr>
              <a:t>All Water Atlas sites have the same “One Atlas” structure and the same basic tools and features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Calibri" pitchFamily="34" charset="0"/>
              </a:rPr>
              <a:t>Individual sites may have optional water resource types (ocean, bays, springs), volunteer page groups, special-interest pages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Calibri" pitchFamily="34" charset="0"/>
              </a:rPr>
              <a:t>All sites use a common dataset and code base, with site-specific customization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Calibri" pitchFamily="34" charset="0"/>
              </a:rPr>
              <a:t>All sites are reachable from all other sites, and from the gateway site WaterAtlas.org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520"/>
            <a:ext cx="102870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Site Customization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71600"/>
            <a:ext cx="2286000" cy="3810000"/>
          </a:xfrm>
        </p:spPr>
        <p:txBody>
          <a:bodyPr numCol="1">
            <a:noAutofit/>
          </a:bodyPr>
          <a:lstStyle/>
          <a:p>
            <a:r>
              <a:rPr lang="en-US" sz="1800" dirty="0" smtClean="0">
                <a:latin typeface="Calibri" pitchFamily="34" charset="0"/>
              </a:rPr>
              <a:t>Sarasota</a:t>
            </a:r>
          </a:p>
          <a:p>
            <a:pPr marL="169863" indent="-169863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0" dirty="0" smtClean="0">
                <a:latin typeface="Calibri" pitchFamily="34" charset="0"/>
              </a:rPr>
              <a:t>Bays, Ocean</a:t>
            </a:r>
          </a:p>
          <a:p>
            <a:pPr marL="169863" indent="-169863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0" dirty="0" smtClean="0">
                <a:latin typeface="Calibri" pitchFamily="34" charset="0"/>
              </a:rPr>
              <a:t>Volunteer Pages (NEST, SEA Team)</a:t>
            </a:r>
          </a:p>
          <a:p>
            <a:pPr marL="169863" indent="-169863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0" dirty="0" smtClean="0">
                <a:latin typeface="Calibri" pitchFamily="34" charset="0"/>
              </a:rPr>
              <a:t>Bay Conditions</a:t>
            </a:r>
          </a:p>
          <a:p>
            <a:pPr marL="169863" indent="-169863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0" dirty="0" smtClean="0">
                <a:latin typeface="Calibri" pitchFamily="34" charset="0"/>
              </a:rPr>
              <a:t>“Sarasota Captured” Photo Gallery</a:t>
            </a:r>
          </a:p>
          <a:p>
            <a:pPr marL="169863" indent="-169863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0" dirty="0" smtClean="0">
                <a:latin typeface="Calibri" pitchFamily="34" charset="0"/>
              </a:rPr>
              <a:t>Oral Histories</a:t>
            </a:r>
          </a:p>
          <a:p>
            <a:pPr marL="169863" indent="-169863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0" dirty="0" smtClean="0">
                <a:latin typeface="Calibri" pitchFamily="34" charset="0"/>
              </a:rPr>
              <a:t>Coastal Watershed Wiki</a:t>
            </a:r>
          </a:p>
          <a:p>
            <a:pPr marL="169863" indent="-169863">
              <a:spcBef>
                <a:spcPts val="600"/>
              </a:spcBef>
            </a:pPr>
            <a:r>
              <a:rPr lang="en-US" sz="1800" dirty="0" smtClean="0">
                <a:latin typeface="Calibri" pitchFamily="34" charset="0"/>
              </a:rPr>
              <a:t>Tampa Bay</a:t>
            </a:r>
          </a:p>
          <a:p>
            <a:pPr marL="169863" indent="-169863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0" dirty="0" smtClean="0">
                <a:latin typeface="Calibri" pitchFamily="34" charset="0"/>
              </a:rPr>
              <a:t>Bays, Ocean</a:t>
            </a:r>
          </a:p>
          <a:p>
            <a:pPr marL="169863" indent="-169863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0" dirty="0" smtClean="0">
                <a:latin typeface="Calibri" pitchFamily="34" charset="0"/>
              </a:rPr>
              <a:t>Restoration Sites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63520" y="1371600"/>
            <a:ext cx="2286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0"/>
              </a:spcBef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Hillsborough</a:t>
            </a:r>
          </a:p>
          <a:p>
            <a:pPr marL="169863" indent="-169863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Bays, Ponds, Ocean</a:t>
            </a:r>
          </a:p>
          <a:p>
            <a:pPr marL="169863" indent="-169863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Volunteer Pages (Adopt-A-Pond, Lake Management, Stream Water Watch)</a:t>
            </a:r>
          </a:p>
          <a:p>
            <a:pPr marL="169863" indent="-169863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Hillsborough River Watershed Alliance</a:t>
            </a:r>
          </a:p>
          <a:p>
            <a:pPr marL="169863" indent="-169863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Frog Listening Network</a:t>
            </a:r>
          </a:p>
          <a:p>
            <a:pPr marL="169863" indent="-169863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Curriculum for Teachers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15560" y="1371600"/>
            <a:ext cx="22860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0"/>
              </a:spcBef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Seminole</a:t>
            </a:r>
          </a:p>
          <a:p>
            <a:pPr marL="169863" indent="-169863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Volunteer Pages (Macroinvertebrate Monitoring, Lake Management)</a:t>
            </a:r>
          </a:p>
          <a:p>
            <a:pPr marL="169863" indent="-169863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Watershed Excursion</a:t>
            </a:r>
          </a:p>
          <a:p>
            <a:pPr marL="169863" indent="-169863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Curriculum for Teachers</a:t>
            </a:r>
          </a:p>
          <a:p>
            <a:pPr marL="169863" indent="-169863">
              <a:spcBef>
                <a:spcPts val="600"/>
              </a:spcBef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Lake</a:t>
            </a:r>
          </a:p>
          <a:p>
            <a:pPr marL="169863" indent="-169863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Springs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49820" y="1371600"/>
            <a:ext cx="228600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0"/>
              </a:spcBef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Charlotte Harbor</a:t>
            </a:r>
          </a:p>
          <a:p>
            <a:pPr marL="169863" indent="-169863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Bays, Ocean</a:t>
            </a:r>
          </a:p>
          <a:p>
            <a:pPr marL="169863" indent="-169863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Volunteer Pages (</a:t>
            </a:r>
            <a:r>
              <a:rPr lang="en-US" sz="1800" b="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CanalWatch</a:t>
            </a:r>
            <a:r>
              <a:rPr lang="en-US" sz="1800" b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, CHEVWQM)</a:t>
            </a:r>
          </a:p>
          <a:p>
            <a:pPr marL="169863" indent="-169863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Aquatic Preserves Page</a:t>
            </a:r>
          </a:p>
          <a:p>
            <a:pPr marL="169863" indent="-169863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CCMP Management</a:t>
            </a:r>
          </a:p>
          <a:p>
            <a:pPr marL="169863" indent="-169863">
              <a:spcBef>
                <a:spcPts val="600"/>
              </a:spcBef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Pinellas</a:t>
            </a:r>
          </a:p>
          <a:p>
            <a:pPr marL="169863" indent="-169863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Bays, Ponds, Ocean</a:t>
            </a:r>
          </a:p>
          <a:p>
            <a:pPr marL="169863" indent="-169863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Watershed Excursion</a:t>
            </a:r>
          </a:p>
          <a:p>
            <a:pPr marL="169863" indent="-169863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Curriculum for Teachers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6880"/>
            <a:ext cx="10287000" cy="93472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Atlas Organization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828800"/>
            <a:ext cx="9344025" cy="3505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>
                <a:latin typeface="Calibri" pitchFamily="34" charset="0"/>
              </a:rPr>
              <a:t>Data is displayed by </a:t>
            </a:r>
            <a:r>
              <a:rPr lang="en-US" b="0" u="sng" dirty="0" smtClean="0">
                <a:latin typeface="Calibri" pitchFamily="34" charset="0"/>
              </a:rPr>
              <a:t>geography</a:t>
            </a:r>
            <a:r>
              <a:rPr lang="en-US" b="0" dirty="0" smtClean="0">
                <a:latin typeface="Calibri" pitchFamily="34" charset="0"/>
              </a:rPr>
              <a:t> and by </a:t>
            </a:r>
            <a:r>
              <a:rPr lang="en-US" b="0" u="sng" dirty="0" smtClean="0">
                <a:latin typeface="Calibri" pitchFamily="34" charset="0"/>
              </a:rPr>
              <a:t>topic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latin typeface="Calibri" pitchFamily="34" charset="0"/>
              </a:rPr>
              <a:t>Each watershed and each water resource (lake, stream, bay, ocean, spring) has a page group with data about a group of related topics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latin typeface="Calibri" pitchFamily="34" charset="0"/>
              </a:rPr>
              <a:t>Water resources are grouped within watersheds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latin typeface="Calibri" pitchFamily="34" charset="0"/>
              </a:rPr>
              <a:t>Related data types are grouped on single pages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Geography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52500" y="1600200"/>
            <a:ext cx="7924800" cy="2362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>
                <a:latin typeface="Calibri" pitchFamily="34" charset="0"/>
              </a:rPr>
              <a:t>Data is organized within watersheds</a:t>
            </a:r>
            <a:endParaRPr lang="en-US" b="0" u="sng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latin typeface="Calibri" pitchFamily="34" charset="0"/>
              </a:rPr>
              <a:t>Within each watershed are water resources</a:t>
            </a:r>
            <a:br>
              <a:rPr lang="en-US" b="0" dirty="0" smtClean="0">
                <a:latin typeface="Calibri" pitchFamily="34" charset="0"/>
              </a:rPr>
            </a:br>
            <a:r>
              <a:rPr lang="en-US" b="0" dirty="0" smtClean="0">
                <a:latin typeface="Calibri" pitchFamily="34" charset="0"/>
              </a:rPr>
              <a:t>(lakes, rivers, ponds, bays, springs, oceans)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38" y="1504950"/>
            <a:ext cx="8389937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" y="1524000"/>
            <a:ext cx="8513763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00" y="1524000"/>
            <a:ext cx="8437563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</a:rPr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344025" cy="3505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</a:rPr>
              <a:t>Each watershed/water body has a data-driven page group that gives information specific to its type: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0" dirty="0" smtClean="0">
                <a:latin typeface="Calibri" pitchFamily="34" charset="0"/>
              </a:rPr>
              <a:t>Watersheds – Overview/current conditions, water quality/quantity, habitats/ecology, geography/land use, recreation, photos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0" dirty="0" smtClean="0">
                <a:latin typeface="Calibri" pitchFamily="34" charset="0"/>
              </a:rPr>
              <a:t>Lakes/Ponds, Rivers/Streams – Overview/current conditions, water quality, water levels &amp; flows, habitats/ecology, recreation, photos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0" dirty="0" smtClean="0">
                <a:latin typeface="Calibri" pitchFamily="34" charset="0"/>
              </a:rPr>
              <a:t>Bays, Gulf/Ocean - </a:t>
            </a:r>
            <a:r>
              <a:rPr lang="en-US" sz="2400" b="0" dirty="0" smtClean="0"/>
              <a:t>Overview/current conditions, water quality, habitats/ecology, fish &amp; wildlife, recreation, photos</a:t>
            </a:r>
            <a:endParaRPr lang="en-US" sz="2400" b="0" dirty="0" smtClean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1447800"/>
            <a:ext cx="8323263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0" y="1752600"/>
            <a:ext cx="49244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6500" y="1752600"/>
            <a:ext cx="49244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00" y="1600200"/>
            <a:ext cx="83232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23079</TotalTime>
  <Words>1047</Words>
  <Application>Microsoft Office PowerPoint</Application>
  <PresentationFormat>35mm Slides</PresentationFormat>
  <Paragraphs>169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Blank Presentation</vt:lpstr>
      <vt:lpstr>Myakka River Management Coordinating Council  June 22, 2012 – Englewood, Florida Presenter: Maran Hilgendorf, CHNEP</vt:lpstr>
      <vt:lpstr>What is the Water Atlas?</vt:lpstr>
      <vt:lpstr>Mission</vt:lpstr>
      <vt:lpstr>Water Atlas History</vt:lpstr>
      <vt:lpstr>“One Atlas” </vt:lpstr>
      <vt:lpstr>Site Customization</vt:lpstr>
      <vt:lpstr>Atlas Organization</vt:lpstr>
      <vt:lpstr>Geography</vt:lpstr>
      <vt:lpstr>Topics</vt:lpstr>
      <vt:lpstr>Data Collection</vt:lpstr>
      <vt:lpstr>Example Information</vt:lpstr>
      <vt:lpstr>Volunteer Pages</vt:lpstr>
      <vt:lpstr>Interactive Tools</vt:lpstr>
      <vt:lpstr>Advanced Mapper</vt:lpstr>
      <vt:lpstr>Real-time Data Mapper</vt:lpstr>
      <vt:lpstr>Data Download</vt:lpstr>
      <vt:lpstr>WQ Contour Mapping</vt:lpstr>
      <vt:lpstr>Digital Library</vt:lpstr>
      <vt:lpstr>An Evolving Project…</vt:lpstr>
      <vt:lpstr>Contact the Water Atlas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Atlas</dc:title>
  <dc:subject>Community Atlas Proposal</dc:subject>
  <dc:creator>Christi Schumann</dc:creator>
  <cp:lastModifiedBy>mhilgendorf</cp:lastModifiedBy>
  <cp:revision>799</cp:revision>
  <cp:lastPrinted>1999-08-17T12:59:53Z</cp:lastPrinted>
  <dcterms:created xsi:type="dcterms:W3CDTF">1995-06-17T23:31:02Z</dcterms:created>
  <dcterms:modified xsi:type="dcterms:W3CDTF">2012-06-14T20:05:16Z</dcterms:modified>
</cp:coreProperties>
</file>